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DM Sans" pitchFamily="2" charset="77"/>
      <p:regular r:id="rId11"/>
      <p:bold r:id="rId12"/>
      <p:italic r:id="rId13"/>
      <p:boldItalic r:id="rId14"/>
    </p:embeddedFont>
    <p:embeddedFont>
      <p:font typeface="DM Sans Bold" pitchFamily="2" charset="77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3" autoAdjust="0"/>
    <p:restoredTop sz="94643" autoAdjust="0"/>
  </p:normalViewPr>
  <p:slideViewPr>
    <p:cSldViewPr>
      <p:cViewPr>
        <p:scale>
          <a:sx n="59" d="100"/>
          <a:sy n="59" d="100"/>
        </p:scale>
        <p:origin x="1632" y="8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319139" flipH="1">
            <a:off x="1717311" y="-1197895"/>
            <a:ext cx="14853376" cy="15352326"/>
          </a:xfrm>
          <a:custGeom>
            <a:avLst/>
            <a:gdLst/>
            <a:ahLst/>
            <a:cxnLst/>
            <a:rect l="l" t="t" r="r" b="b"/>
            <a:pathLst>
              <a:path w="14853376" h="15352326">
                <a:moveTo>
                  <a:pt x="14853376" y="0"/>
                </a:moveTo>
                <a:lnTo>
                  <a:pt x="0" y="0"/>
                </a:lnTo>
                <a:lnTo>
                  <a:pt x="0" y="15352326"/>
                </a:lnTo>
                <a:lnTo>
                  <a:pt x="14853376" y="15352326"/>
                </a:lnTo>
                <a:lnTo>
                  <a:pt x="14853376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TR" dirty="0"/>
          </a:p>
        </p:txBody>
      </p:sp>
      <p:sp>
        <p:nvSpPr>
          <p:cNvPr id="3" name="AutoShape 3"/>
          <p:cNvSpPr/>
          <p:nvPr/>
        </p:nvSpPr>
        <p:spPr>
          <a:xfrm>
            <a:off x="1028699" y="6281738"/>
            <a:ext cx="16230600" cy="476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TR"/>
          </a:p>
        </p:txBody>
      </p:sp>
      <p:sp>
        <p:nvSpPr>
          <p:cNvPr id="7" name="TextBox 7"/>
          <p:cNvSpPr txBox="1"/>
          <p:nvPr/>
        </p:nvSpPr>
        <p:spPr>
          <a:xfrm>
            <a:off x="2510011" y="4441256"/>
            <a:ext cx="16230600" cy="15141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6200" dirty="0">
                <a:solidFill>
                  <a:srgbClr val="000000"/>
                </a:solidFill>
                <a:latin typeface="DM Sans" pitchFamily="2" charset="77"/>
              </a:rPr>
              <a:t>İstanbul </a:t>
            </a:r>
            <a:r>
              <a:rPr lang="en-US" sz="6200" dirty="0" err="1">
                <a:solidFill>
                  <a:srgbClr val="000000"/>
                </a:solidFill>
                <a:latin typeface="DM Sans" pitchFamily="2" charset="77"/>
              </a:rPr>
              <a:t>Kadı</a:t>
            </a:r>
            <a:r>
              <a:rPr lang="en-US" sz="6200" dirty="0">
                <a:solidFill>
                  <a:srgbClr val="000000"/>
                </a:solidFill>
                <a:latin typeface="DM Sans" pitchFamily="2" charset="77"/>
              </a:rPr>
              <a:t> </a:t>
            </a:r>
            <a:r>
              <a:rPr lang="en-US" sz="6200" dirty="0" err="1">
                <a:solidFill>
                  <a:srgbClr val="000000"/>
                </a:solidFill>
                <a:latin typeface="DM Sans" pitchFamily="2" charset="77"/>
              </a:rPr>
              <a:t>Sicillerinde</a:t>
            </a:r>
            <a:r>
              <a:rPr lang="en-US" sz="6200" dirty="0">
                <a:solidFill>
                  <a:srgbClr val="000000"/>
                </a:solidFill>
                <a:latin typeface="DM Sans" pitchFamily="2" charset="77"/>
              </a:rPr>
              <a:t> </a:t>
            </a:r>
            <a:r>
              <a:rPr lang="en-US" sz="6200" dirty="0" err="1">
                <a:solidFill>
                  <a:srgbClr val="000000"/>
                </a:solidFill>
                <a:latin typeface="DM Sans" pitchFamily="2" charset="77"/>
              </a:rPr>
              <a:t>Sufileri</a:t>
            </a:r>
            <a:r>
              <a:rPr lang="en-US" sz="6200" dirty="0">
                <a:solidFill>
                  <a:srgbClr val="000000"/>
                </a:solidFill>
                <a:latin typeface="DM Sans" pitchFamily="2" charset="77"/>
              </a:rPr>
              <a:t> </a:t>
            </a:r>
            <a:r>
              <a:rPr lang="en-US" sz="6200" dirty="0" err="1">
                <a:solidFill>
                  <a:srgbClr val="000000"/>
                </a:solidFill>
                <a:latin typeface="DM Sans" pitchFamily="2" charset="77"/>
              </a:rPr>
              <a:t>Bulmak</a:t>
            </a:r>
            <a:r>
              <a:rPr lang="en-US" sz="6200" dirty="0">
                <a:solidFill>
                  <a:srgbClr val="000000"/>
                </a:solidFill>
                <a:latin typeface="DM Sans" pitchFamily="2" charset="77"/>
              </a:rPr>
              <a:t>:</a:t>
            </a:r>
            <a:br>
              <a:rPr lang="en-US" sz="6200" dirty="0">
                <a:solidFill>
                  <a:srgbClr val="000000"/>
                </a:solidFill>
                <a:latin typeface="DM Sans" pitchFamily="2" charset="77"/>
              </a:rPr>
            </a:br>
            <a:r>
              <a:rPr lang="en-US" sz="6200" dirty="0" err="1">
                <a:latin typeface="DM Sans" pitchFamily="2" charset="77"/>
              </a:rPr>
              <a:t>Yapay</a:t>
            </a:r>
            <a:r>
              <a:rPr lang="en-US" sz="6200" dirty="0">
                <a:latin typeface="DM Sans" pitchFamily="2" charset="77"/>
              </a:rPr>
              <a:t> </a:t>
            </a:r>
            <a:r>
              <a:rPr lang="en-US" sz="6200" dirty="0" err="1">
                <a:latin typeface="DM Sans" pitchFamily="2" charset="77"/>
              </a:rPr>
              <a:t>Zekâ</a:t>
            </a:r>
            <a:r>
              <a:rPr lang="en-US" sz="6200" dirty="0">
                <a:latin typeface="DM Sans" pitchFamily="2" charset="77"/>
              </a:rPr>
              <a:t> </a:t>
            </a:r>
            <a:r>
              <a:rPr lang="en-US" sz="6200" dirty="0" err="1">
                <a:latin typeface="DM Sans" pitchFamily="2" charset="77"/>
              </a:rPr>
              <a:t>Destekli</a:t>
            </a:r>
            <a:r>
              <a:rPr lang="en-US" sz="6200" dirty="0">
                <a:latin typeface="DM Sans" pitchFamily="2" charset="77"/>
              </a:rPr>
              <a:t> Bir Araştırma</a:t>
            </a:r>
            <a:endParaRPr lang="en-US" sz="6200" dirty="0">
              <a:solidFill>
                <a:srgbClr val="000000"/>
              </a:solidFill>
              <a:latin typeface="DM Sans" pitchFamily="2" charset="77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833371" y="6491570"/>
            <a:ext cx="8458200" cy="3060511"/>
            <a:chOff x="84467" y="-27892"/>
            <a:chExt cx="11277598" cy="4080679"/>
          </a:xfrm>
        </p:grpSpPr>
        <p:sp>
          <p:nvSpPr>
            <p:cNvPr id="9" name="TextBox 9"/>
            <p:cNvSpPr txBox="1"/>
            <p:nvPr/>
          </p:nvSpPr>
          <p:spPr>
            <a:xfrm>
              <a:off x="84467" y="2711909"/>
              <a:ext cx="7857534" cy="1340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12"/>
                </a:lnSpc>
              </a:pPr>
              <a:r>
                <a:rPr lang="en-US" sz="2937" dirty="0">
                  <a:solidFill>
                    <a:srgbClr val="000000"/>
                  </a:solidFill>
                  <a:latin typeface="DM Sans"/>
                </a:rPr>
                <a:t>ayy236@nyu.edu</a:t>
              </a:r>
            </a:p>
            <a:p>
              <a:pPr algn="l">
                <a:lnSpc>
                  <a:spcPts val="4112"/>
                </a:lnSpc>
              </a:pPr>
              <a:r>
                <a:rPr lang="en-US" sz="2937" dirty="0">
                  <a:solidFill>
                    <a:srgbClr val="000000"/>
                  </a:solidFill>
                  <a:latin typeface="DM Sans"/>
                </a:rPr>
                <a:t>https://</a:t>
              </a:r>
              <a:r>
                <a:rPr lang="en-US" sz="2937" dirty="0" err="1">
                  <a:solidFill>
                    <a:srgbClr val="000000"/>
                  </a:solidFill>
                  <a:latin typeface="DM Sans"/>
                </a:rPr>
                <a:t>github.com</a:t>
              </a:r>
              <a:r>
                <a:rPr lang="en-US" sz="2937" dirty="0">
                  <a:solidFill>
                    <a:srgbClr val="000000"/>
                  </a:solidFill>
                  <a:latin typeface="DM Sans"/>
                </a:rPr>
                <a:t>/</a:t>
              </a:r>
              <a:r>
                <a:rPr lang="en-US" sz="2937" dirty="0" err="1">
                  <a:solidFill>
                    <a:srgbClr val="000000"/>
                  </a:solidFill>
                  <a:latin typeface="DM Sans"/>
                </a:rPr>
                <a:t>yuksekyusuf</a:t>
              </a:r>
              <a:endParaRPr lang="en-US" sz="2937" dirty="0">
                <a:solidFill>
                  <a:srgbClr val="000000"/>
                </a:solidFill>
                <a:latin typeface="DM Sans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84467" y="-27892"/>
              <a:ext cx="11277598" cy="34734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112"/>
                </a:lnSpc>
              </a:pPr>
              <a:r>
                <a:rPr lang="en-US" sz="2937" dirty="0">
                  <a:solidFill>
                    <a:srgbClr val="000000"/>
                  </a:solidFill>
                  <a:latin typeface="DM Sans Bold"/>
                </a:rPr>
                <a:t>Ahmet Yusuf Yüksek</a:t>
              </a:r>
            </a:p>
            <a:p>
              <a:pPr algn="l">
                <a:lnSpc>
                  <a:spcPts val="4112"/>
                </a:lnSpc>
              </a:pPr>
              <a:r>
                <a:rPr lang="en-US" sz="2937" dirty="0">
                  <a:solidFill>
                    <a:srgbClr val="000000"/>
                  </a:solidFill>
                  <a:latin typeface="DM Sans Bold"/>
                </a:rPr>
                <a:t>New York Üniversitesi</a:t>
              </a:r>
            </a:p>
            <a:p>
              <a:pPr algn="l">
                <a:lnSpc>
                  <a:spcPts val="4112"/>
                </a:lnSpc>
              </a:pPr>
              <a:r>
                <a:rPr lang="en-US" sz="2937" b="1" dirty="0">
                  <a:solidFill>
                    <a:srgbClr val="000000"/>
                  </a:solidFill>
                  <a:latin typeface="DM Sans Bold"/>
                </a:rPr>
                <a:t>Tarih/</a:t>
              </a:r>
              <a:r>
                <a:rPr lang="en-US" sz="2937" b="1" dirty="0" err="1">
                  <a:solidFill>
                    <a:srgbClr val="000000"/>
                  </a:solidFill>
                  <a:latin typeface="DM Sans Bold"/>
                </a:rPr>
                <a:t>Ortadoğu</a:t>
              </a:r>
              <a:r>
                <a:rPr lang="en-US" sz="2937" b="1" dirty="0">
                  <a:solidFill>
                    <a:srgbClr val="000000"/>
                  </a:solidFill>
                  <a:latin typeface="DM Sans Bold"/>
                </a:rPr>
                <a:t> ve İslam </a:t>
              </a:r>
              <a:r>
                <a:rPr lang="en-US" sz="2937" b="1" dirty="0" err="1">
                  <a:solidFill>
                    <a:srgbClr val="000000"/>
                  </a:solidFill>
                  <a:latin typeface="DM Sans Bold"/>
                </a:rPr>
                <a:t>Çalışmaları</a:t>
              </a:r>
              <a:endParaRPr lang="en-US" sz="2937" b="1" dirty="0">
                <a:solidFill>
                  <a:srgbClr val="000000"/>
                </a:solidFill>
                <a:latin typeface="DM Sans Bold"/>
              </a:endParaRPr>
            </a:p>
            <a:p>
              <a:pPr algn="l">
                <a:lnSpc>
                  <a:spcPts val="4112"/>
                </a:lnSpc>
              </a:pPr>
              <a:r>
                <a:rPr lang="en-US" sz="2937" dirty="0" err="1">
                  <a:solidFill>
                    <a:srgbClr val="000000"/>
                  </a:solidFill>
                  <a:latin typeface="DM Sans Bold"/>
                </a:rPr>
                <a:t>Doktora</a:t>
              </a:r>
              <a:r>
                <a:rPr lang="en-US" sz="2937" dirty="0">
                  <a:solidFill>
                    <a:srgbClr val="000000"/>
                  </a:solidFill>
                  <a:latin typeface="DM Sans Bold"/>
                </a:rPr>
                <a:t> </a:t>
              </a:r>
              <a:r>
                <a:rPr lang="en-US" sz="2937" dirty="0" err="1">
                  <a:solidFill>
                    <a:srgbClr val="000000"/>
                  </a:solidFill>
                  <a:latin typeface="DM Sans Bold"/>
                </a:rPr>
                <a:t>Adayı</a:t>
              </a:r>
              <a:endParaRPr lang="en-US" sz="2937" dirty="0">
                <a:solidFill>
                  <a:srgbClr val="000000"/>
                </a:solidFill>
                <a:latin typeface="DM Sans Bold"/>
              </a:endParaRPr>
            </a:p>
            <a:p>
              <a:pPr algn="l">
                <a:lnSpc>
                  <a:spcPts val="4112"/>
                </a:lnSpc>
              </a:pPr>
              <a:endParaRPr lang="en-US" sz="2937" dirty="0">
                <a:solidFill>
                  <a:srgbClr val="000000"/>
                </a:solidFill>
                <a:latin typeface="DM Sans Bold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813804" y="9707648"/>
            <a:ext cx="5754222" cy="479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5"/>
              </a:lnSpc>
            </a:pPr>
            <a:endParaRPr/>
          </a:p>
        </p:txBody>
      </p:sp>
      <p:pic>
        <p:nvPicPr>
          <p:cNvPr id="16" name="Picture 15" descr="A logo with text and a design on it&#10;&#10;AI-generated content may be incorrect.">
            <a:extLst>
              <a:ext uri="{FF2B5EF4-FFF2-40B4-BE49-F238E27FC236}">
                <a16:creationId xmlns:a16="http://schemas.microsoft.com/office/drawing/2014/main" id="{D55100A8-99E0-1CA3-D445-2E4AE8229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71" y="432555"/>
            <a:ext cx="3048000" cy="3048000"/>
          </a:xfrm>
          <a:prstGeom prst="rect">
            <a:avLst/>
          </a:prstGeom>
        </p:spPr>
      </p:pic>
      <p:pic>
        <p:nvPicPr>
          <p:cNvPr id="20" name="Picture 19" descr="A black and red logo&#10;&#10;AI-generated content may be incorrect.">
            <a:extLst>
              <a:ext uri="{FF2B5EF4-FFF2-40B4-BE49-F238E27FC236}">
                <a16:creationId xmlns:a16="http://schemas.microsoft.com/office/drawing/2014/main" id="{78C65CD7-10E2-64EA-EE86-EE1E74AE09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15315"/>
            <a:ext cx="3682480" cy="36824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70559" y="-3540568"/>
            <a:ext cx="8291788" cy="8229600"/>
          </a:xfrm>
          <a:custGeom>
            <a:avLst/>
            <a:gdLst/>
            <a:ahLst/>
            <a:cxnLst/>
            <a:rect l="l" t="t" r="r" b="b"/>
            <a:pathLst>
              <a:path w="8291788" h="8229600">
                <a:moveTo>
                  <a:pt x="0" y="0"/>
                </a:moveTo>
                <a:lnTo>
                  <a:pt x="8291789" y="0"/>
                </a:lnTo>
                <a:lnTo>
                  <a:pt x="8291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3" name="TextBox 3"/>
          <p:cNvSpPr txBox="1"/>
          <p:nvPr/>
        </p:nvSpPr>
        <p:spPr>
          <a:xfrm>
            <a:off x="1841139" y="1457373"/>
            <a:ext cx="6024896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Gündem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409573" y="4372023"/>
            <a:ext cx="16007105" cy="7974866"/>
            <a:chOff x="0" y="-76200"/>
            <a:chExt cx="21342807" cy="10633155"/>
          </a:xfrm>
        </p:grpSpPr>
        <p:sp>
          <p:nvSpPr>
            <p:cNvPr id="5" name="TextBox 5"/>
            <p:cNvSpPr txBox="1"/>
            <p:nvPr/>
          </p:nvSpPr>
          <p:spPr>
            <a:xfrm>
              <a:off x="0" y="-76200"/>
              <a:ext cx="21342807" cy="67764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74129" lvl="1" indent="-437065" algn="l">
                <a:lnSpc>
                  <a:spcPts val="5668"/>
                </a:lnSpc>
                <a:buFont typeface="Arial"/>
                <a:buChar char="•"/>
              </a:pPr>
              <a:r>
                <a:rPr lang="en-US" sz="4048" dirty="0">
                  <a:solidFill>
                    <a:srgbClr val="000000"/>
                  </a:solidFill>
                  <a:latin typeface="DM Sans"/>
                </a:rPr>
                <a:t>Genel </a:t>
              </a:r>
              <a:r>
                <a:rPr lang="en-US" sz="4048" dirty="0" err="1">
                  <a:solidFill>
                    <a:srgbClr val="000000"/>
                  </a:solidFill>
                  <a:latin typeface="DM Sans"/>
                </a:rPr>
                <a:t>Hatlarıyla</a:t>
              </a:r>
              <a:r>
                <a:rPr lang="en-US" sz="4048" dirty="0">
                  <a:solidFill>
                    <a:srgbClr val="000000"/>
                  </a:solidFill>
                  <a:latin typeface="DM Sans"/>
                </a:rPr>
                <a:t> Büyük Dil </a:t>
              </a:r>
              <a:r>
                <a:rPr lang="en-US" sz="4048" dirty="0" err="1">
                  <a:solidFill>
                    <a:srgbClr val="000000"/>
                  </a:solidFill>
                  <a:latin typeface="DM Sans"/>
                </a:rPr>
                <a:t>Modelleri</a:t>
              </a:r>
              <a:r>
                <a:rPr lang="en-US" sz="4048" dirty="0">
                  <a:solidFill>
                    <a:srgbClr val="000000"/>
                  </a:solidFill>
                  <a:latin typeface="DM Sans"/>
                </a:rPr>
                <a:t>, Transformers ve Generative Pre-trained Transformer (GPT)</a:t>
              </a:r>
            </a:p>
            <a:p>
              <a:pPr marL="874129" lvl="1" indent="-437065" algn="l">
                <a:lnSpc>
                  <a:spcPts val="5668"/>
                </a:lnSpc>
                <a:buFont typeface="Arial"/>
                <a:buChar char="•"/>
              </a:pPr>
              <a:r>
                <a:rPr lang="en-US" sz="4048" dirty="0">
                  <a:solidFill>
                    <a:srgbClr val="000000"/>
                  </a:solidFill>
                  <a:latin typeface="DM Sans"/>
                </a:rPr>
                <a:t>İsam </a:t>
              </a:r>
              <a:r>
                <a:rPr lang="en-US" sz="4048" dirty="0" err="1">
                  <a:solidFill>
                    <a:srgbClr val="000000"/>
                  </a:solidFill>
                  <a:latin typeface="DM Sans"/>
                </a:rPr>
                <a:t>Kadı</a:t>
              </a:r>
              <a:r>
                <a:rPr lang="en-US" sz="4048" dirty="0">
                  <a:solidFill>
                    <a:srgbClr val="000000"/>
                  </a:solidFill>
                  <a:latin typeface="DM Sans"/>
                </a:rPr>
                <a:t> </a:t>
              </a:r>
              <a:r>
                <a:rPr lang="en-US" sz="4048" dirty="0" err="1">
                  <a:solidFill>
                    <a:srgbClr val="000000"/>
                  </a:solidFill>
                  <a:latin typeface="DM Sans"/>
                </a:rPr>
                <a:t>Sicilleri</a:t>
              </a:r>
              <a:r>
                <a:rPr lang="en-US" sz="4048" dirty="0">
                  <a:solidFill>
                    <a:srgbClr val="000000"/>
                  </a:solidFill>
                  <a:latin typeface="DM Sans"/>
                </a:rPr>
                <a:t> Veri </a:t>
              </a:r>
              <a:r>
                <a:rPr lang="en-US" sz="4048" dirty="0" err="1">
                  <a:solidFill>
                    <a:srgbClr val="000000"/>
                  </a:solidFill>
                  <a:latin typeface="DM Sans"/>
                </a:rPr>
                <a:t>Tabanı</a:t>
              </a:r>
              <a:endParaRPr lang="en-US" sz="4048" dirty="0">
                <a:solidFill>
                  <a:srgbClr val="000000"/>
                </a:solidFill>
                <a:latin typeface="DM Sans"/>
              </a:endParaRPr>
            </a:p>
            <a:p>
              <a:pPr marL="874129" lvl="1" indent="-437065" algn="l">
                <a:lnSpc>
                  <a:spcPts val="5668"/>
                </a:lnSpc>
                <a:buFont typeface="Arial"/>
                <a:buChar char="•"/>
              </a:pPr>
              <a:r>
                <a:rPr lang="en-US" sz="4048" dirty="0" err="1">
                  <a:solidFill>
                    <a:srgbClr val="000000"/>
                  </a:solidFill>
                  <a:latin typeface="DM Sans"/>
                </a:rPr>
                <a:t>Projenin</a:t>
              </a:r>
              <a:r>
                <a:rPr lang="en-US" sz="4048" dirty="0">
                  <a:solidFill>
                    <a:srgbClr val="000000"/>
                  </a:solidFill>
                  <a:latin typeface="DM Sans"/>
                </a:rPr>
                <a:t> </a:t>
              </a:r>
              <a:r>
                <a:rPr lang="en-US" sz="4048" dirty="0" err="1">
                  <a:solidFill>
                    <a:srgbClr val="000000"/>
                  </a:solidFill>
                  <a:latin typeface="DM Sans"/>
                </a:rPr>
                <a:t>Aşamaları</a:t>
              </a:r>
              <a:r>
                <a:rPr lang="en-US" sz="4048" dirty="0">
                  <a:solidFill>
                    <a:srgbClr val="000000"/>
                  </a:solidFill>
                  <a:latin typeface="DM Sans"/>
                </a:rPr>
                <a:t> </a:t>
              </a:r>
              <a:r>
                <a:rPr lang="en-US" sz="4048" dirty="0" err="1">
                  <a:solidFill>
                    <a:srgbClr val="000000"/>
                  </a:solidFill>
                  <a:latin typeface="DM Sans"/>
                </a:rPr>
                <a:t>veyahut</a:t>
              </a:r>
              <a:r>
                <a:rPr lang="en-US" sz="4048" dirty="0">
                  <a:solidFill>
                    <a:srgbClr val="000000"/>
                  </a:solidFill>
                  <a:latin typeface="DM Sans"/>
                </a:rPr>
                <a:t> Osmanlı </a:t>
              </a:r>
              <a:r>
                <a:rPr lang="en-US" sz="4048" dirty="0" err="1">
                  <a:solidFill>
                    <a:srgbClr val="000000"/>
                  </a:solidFill>
                  <a:latin typeface="DM Sans"/>
                </a:rPr>
                <a:t>Evrakı</a:t>
              </a:r>
              <a:r>
                <a:rPr lang="en-US" sz="4048" dirty="0">
                  <a:solidFill>
                    <a:srgbClr val="000000"/>
                  </a:solidFill>
                  <a:latin typeface="DM Sans"/>
                </a:rPr>
                <a:t> GPT ile </a:t>
              </a:r>
              <a:r>
                <a:rPr lang="en-US" sz="4048" dirty="0" err="1">
                  <a:solidFill>
                    <a:srgbClr val="000000"/>
                  </a:solidFill>
                  <a:latin typeface="DM Sans"/>
                </a:rPr>
                <a:t>nasıl</a:t>
              </a:r>
              <a:r>
                <a:rPr lang="en-US" sz="4048" dirty="0">
                  <a:solidFill>
                    <a:srgbClr val="000000"/>
                  </a:solidFill>
                  <a:latin typeface="DM Sans"/>
                </a:rPr>
                <a:t> </a:t>
              </a:r>
              <a:r>
                <a:rPr lang="en-US" sz="4048" dirty="0" err="1">
                  <a:solidFill>
                    <a:srgbClr val="000000"/>
                  </a:solidFill>
                  <a:latin typeface="DM Sans"/>
                </a:rPr>
                <a:t>çalışılabilir</a:t>
              </a:r>
              <a:endParaRPr lang="en-US" sz="4048" dirty="0">
                <a:solidFill>
                  <a:srgbClr val="000000"/>
                </a:solidFill>
                <a:latin typeface="DM Sans"/>
              </a:endParaRPr>
            </a:p>
            <a:p>
              <a:pPr marL="874129" lvl="1" indent="-437065" algn="l">
                <a:lnSpc>
                  <a:spcPts val="5668"/>
                </a:lnSpc>
                <a:buFont typeface="Arial"/>
                <a:buChar char="•"/>
              </a:pPr>
              <a:r>
                <a:rPr lang="en-US" sz="4048" dirty="0">
                  <a:solidFill>
                    <a:srgbClr val="000000"/>
                  </a:solidFill>
                  <a:latin typeface="DM Sans"/>
                </a:rPr>
                <a:t>Büyük Dil </a:t>
              </a:r>
              <a:r>
                <a:rPr lang="en-US" sz="4048" dirty="0" err="1">
                  <a:solidFill>
                    <a:srgbClr val="000000"/>
                  </a:solidFill>
                  <a:latin typeface="DM Sans"/>
                </a:rPr>
                <a:t>Modelleri</a:t>
              </a:r>
              <a:r>
                <a:rPr lang="en-US" sz="4048" dirty="0">
                  <a:solidFill>
                    <a:srgbClr val="000000"/>
                  </a:solidFill>
                  <a:latin typeface="DM Sans"/>
                </a:rPr>
                <a:t> Osmanlı Tasavvuf </a:t>
              </a:r>
              <a:r>
                <a:rPr lang="en-US" sz="4048" dirty="0" err="1">
                  <a:solidFill>
                    <a:srgbClr val="000000"/>
                  </a:solidFill>
                  <a:latin typeface="DM Sans"/>
                </a:rPr>
                <a:t>tarihçisinin</a:t>
              </a:r>
              <a:r>
                <a:rPr lang="en-US" sz="4048" dirty="0">
                  <a:solidFill>
                    <a:srgbClr val="000000"/>
                  </a:solidFill>
                  <a:latin typeface="DM Sans"/>
                </a:rPr>
                <a:t> ne </a:t>
              </a:r>
              <a:r>
                <a:rPr lang="en-US" sz="4048" dirty="0" err="1">
                  <a:solidFill>
                    <a:srgbClr val="000000"/>
                  </a:solidFill>
                  <a:latin typeface="DM Sans"/>
                </a:rPr>
                <a:t>işine</a:t>
              </a:r>
              <a:r>
                <a:rPr lang="en-US" sz="4048" dirty="0">
                  <a:solidFill>
                    <a:srgbClr val="000000"/>
                  </a:solidFill>
                  <a:latin typeface="DM Sans"/>
                </a:rPr>
                <a:t> </a:t>
              </a:r>
              <a:r>
                <a:rPr lang="en-US" sz="4048" dirty="0" err="1">
                  <a:solidFill>
                    <a:srgbClr val="000000"/>
                  </a:solidFill>
                  <a:latin typeface="DM Sans"/>
                </a:rPr>
                <a:t>yarar</a:t>
              </a:r>
              <a:r>
                <a:rPr lang="en-US" sz="4048" dirty="0">
                  <a:solidFill>
                    <a:srgbClr val="000000"/>
                  </a:solidFill>
                  <a:latin typeface="DM Sans"/>
                </a:rPr>
                <a:t>?</a:t>
              </a:r>
            </a:p>
            <a:p>
              <a:pPr marL="874129" lvl="1" indent="-437065" algn="l">
                <a:lnSpc>
                  <a:spcPts val="5668"/>
                </a:lnSpc>
                <a:buFont typeface="Arial"/>
                <a:buChar char="•"/>
              </a:pPr>
              <a:r>
                <a:rPr lang="en-US" sz="4048" dirty="0" err="1">
                  <a:solidFill>
                    <a:srgbClr val="000000"/>
                  </a:solidFill>
                  <a:latin typeface="DM Sans"/>
                </a:rPr>
                <a:t>Bulgular</a:t>
              </a:r>
              <a:r>
                <a:rPr lang="en-US" sz="4048" dirty="0">
                  <a:solidFill>
                    <a:srgbClr val="000000"/>
                  </a:solidFill>
                  <a:latin typeface="DM Sans"/>
                </a:rPr>
                <a:t> ve </a:t>
              </a:r>
              <a:r>
                <a:rPr lang="en-US" sz="4048" dirty="0" err="1">
                  <a:solidFill>
                    <a:srgbClr val="000000"/>
                  </a:solidFill>
                  <a:latin typeface="DM Sans"/>
                </a:rPr>
                <a:t>Tartışmalar</a:t>
              </a:r>
              <a:endParaRPr lang="en-US" sz="4048" dirty="0">
                <a:solidFill>
                  <a:srgbClr val="000000"/>
                </a:solidFill>
                <a:latin typeface="DM San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852207"/>
              <a:ext cx="21342807" cy="7173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48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7848021"/>
              <a:ext cx="21342807" cy="7173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48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8843836"/>
              <a:ext cx="21342807" cy="7173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48"/>
                </a:lnSpc>
              </a:pPr>
              <a:endParaRPr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839651"/>
              <a:ext cx="21342807" cy="7173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48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1409573" y="3629073"/>
            <a:ext cx="1511565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T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345714"/>
            <a:ext cx="16230600" cy="6228493"/>
          </a:xfrm>
          <a:custGeom>
            <a:avLst/>
            <a:gdLst/>
            <a:ahLst/>
            <a:cxnLst/>
            <a:rect l="l" t="t" r="r" b="b"/>
            <a:pathLst>
              <a:path w="16230600" h="6228493">
                <a:moveTo>
                  <a:pt x="0" y="0"/>
                </a:moveTo>
                <a:lnTo>
                  <a:pt x="16230600" y="0"/>
                </a:lnTo>
                <a:lnTo>
                  <a:pt x="16230600" y="6228493"/>
                </a:lnTo>
                <a:lnTo>
                  <a:pt x="0" y="6228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3" name="AutoShape 3"/>
          <p:cNvSpPr/>
          <p:nvPr/>
        </p:nvSpPr>
        <p:spPr>
          <a:xfrm rot="-5400000">
            <a:off x="3243732" y="5005000"/>
            <a:ext cx="759076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TR"/>
          </a:p>
        </p:txBody>
      </p:sp>
      <p:sp>
        <p:nvSpPr>
          <p:cNvPr id="4" name="Freeform 4"/>
          <p:cNvSpPr/>
          <p:nvPr/>
        </p:nvSpPr>
        <p:spPr>
          <a:xfrm>
            <a:off x="7637724" y="1956913"/>
            <a:ext cx="10120945" cy="6096175"/>
          </a:xfrm>
          <a:custGeom>
            <a:avLst/>
            <a:gdLst/>
            <a:ahLst/>
            <a:cxnLst/>
            <a:rect l="l" t="t" r="r" b="b"/>
            <a:pathLst>
              <a:path w="9561081" h="5525508">
                <a:moveTo>
                  <a:pt x="0" y="0"/>
                </a:moveTo>
                <a:lnTo>
                  <a:pt x="9561082" y="0"/>
                </a:lnTo>
                <a:lnTo>
                  <a:pt x="9561082" y="5525508"/>
                </a:lnTo>
                <a:lnTo>
                  <a:pt x="0" y="55255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5" name="TextBox 5"/>
          <p:cNvSpPr txBox="1"/>
          <p:nvPr/>
        </p:nvSpPr>
        <p:spPr>
          <a:xfrm>
            <a:off x="455255" y="499055"/>
            <a:ext cx="6257687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DM Sans Bold"/>
              </a:rPr>
              <a:t>Büyük Dil </a:t>
            </a:r>
            <a:r>
              <a:rPr lang="en-US" sz="6000" dirty="0" err="1">
                <a:solidFill>
                  <a:srgbClr val="000000"/>
                </a:solidFill>
                <a:latin typeface="DM Sans Bold"/>
              </a:rPr>
              <a:t>Modelleri</a:t>
            </a:r>
            <a:r>
              <a:rPr lang="en-US" sz="6000" dirty="0">
                <a:solidFill>
                  <a:srgbClr val="000000"/>
                </a:solidFill>
                <a:latin typeface="DM Sans Bold"/>
              </a:rPr>
              <a:t> ve GPT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60142" y="1058722"/>
            <a:ext cx="927611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3499" dirty="0">
                <a:solidFill>
                  <a:srgbClr val="000000"/>
                </a:solidFill>
                <a:latin typeface="DM Sans Bold"/>
              </a:rPr>
              <a:t>Generative Pre-trained Transformer (GPT)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900632" y="8406095"/>
            <a:ext cx="9600989" cy="1376499"/>
            <a:chOff x="-110077" y="-65065"/>
            <a:chExt cx="12801319" cy="1835332"/>
          </a:xfrm>
        </p:grpSpPr>
        <p:sp>
          <p:nvSpPr>
            <p:cNvPr id="8" name="TextBox 8"/>
            <p:cNvSpPr txBox="1"/>
            <p:nvPr/>
          </p:nvSpPr>
          <p:spPr>
            <a:xfrm>
              <a:off x="-110077" y="-65065"/>
              <a:ext cx="12793503" cy="122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000000"/>
                  </a:solidFill>
                  <a:latin typeface="DM Sans Bold"/>
                </a:rPr>
                <a:t>“But what is a GPT? Visual intro to transformers”, Chapter 5, Deep Learning, 3Blue1Brown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102261" y="1223108"/>
              <a:ext cx="12793503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DM Sans"/>
                </a:rPr>
                <a:t>https://</a:t>
              </a:r>
              <a:r>
                <a:rPr lang="en-US" sz="2499" dirty="0" err="1">
                  <a:solidFill>
                    <a:srgbClr val="000000"/>
                  </a:solidFill>
                  <a:latin typeface="DM Sans"/>
                </a:rPr>
                <a:t>youtu.be</a:t>
              </a:r>
              <a:r>
                <a:rPr lang="en-US" sz="2499" dirty="0">
                  <a:solidFill>
                    <a:srgbClr val="000000"/>
                  </a:solidFill>
                  <a:latin typeface="DM Sans"/>
                </a:rPr>
                <a:t>/wjZofJX0v4M?si=XDWDNJP3nc4NzHZC</a:t>
              </a:r>
            </a:p>
          </p:txBody>
        </p:sp>
      </p:grpSp>
      <p:pic>
        <p:nvPicPr>
          <p:cNvPr id="11" name="Picture 10" descr="A diagram of a software algorithm&#10;&#10;AI-generated content may be incorrect.">
            <a:extLst>
              <a:ext uri="{FF2B5EF4-FFF2-40B4-BE49-F238E27FC236}">
                <a16:creationId xmlns:a16="http://schemas.microsoft.com/office/drawing/2014/main" id="{DDFD1F27-F9EA-FC5B-CD7F-36DE08CB2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48" y="2940523"/>
            <a:ext cx="6234377" cy="5603605"/>
          </a:xfrm>
          <a:prstGeom prst="rect">
            <a:avLst/>
          </a:prstGeom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79F15116-A01A-DE0C-AF7B-4C3FA38C0D61}"/>
              </a:ext>
            </a:extLst>
          </p:cNvPr>
          <p:cNvSpPr txBox="1"/>
          <p:nvPr/>
        </p:nvSpPr>
        <p:spPr>
          <a:xfrm>
            <a:off x="116354" y="8907629"/>
            <a:ext cx="6187223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DM Sans Bold"/>
              </a:rPr>
              <a:t>“Attention Is All You Need”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152296">
            <a:off x="10554543" y="-3785506"/>
            <a:ext cx="10173187" cy="10147754"/>
          </a:xfrm>
          <a:custGeom>
            <a:avLst/>
            <a:gdLst/>
            <a:ahLst/>
            <a:cxnLst/>
            <a:rect l="l" t="t" r="r" b="b"/>
            <a:pathLst>
              <a:path w="10173187" h="10147754">
                <a:moveTo>
                  <a:pt x="0" y="0"/>
                </a:moveTo>
                <a:lnTo>
                  <a:pt x="10173187" y="0"/>
                </a:lnTo>
                <a:lnTo>
                  <a:pt x="10173187" y="10147754"/>
                </a:lnTo>
                <a:lnTo>
                  <a:pt x="0" y="10147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3" name="TextBox 3"/>
          <p:cNvSpPr txBox="1"/>
          <p:nvPr/>
        </p:nvSpPr>
        <p:spPr>
          <a:xfrm>
            <a:off x="1028700" y="240933"/>
            <a:ext cx="12454222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  <a:spcBef>
                <a:spcPct val="0"/>
              </a:spcBef>
            </a:pPr>
            <a:r>
              <a:rPr lang="en-US" sz="9000" dirty="0" err="1">
                <a:solidFill>
                  <a:srgbClr val="000000"/>
                </a:solidFill>
                <a:latin typeface="DM Sans Bold"/>
              </a:rPr>
              <a:t>Projenin</a:t>
            </a:r>
            <a:r>
              <a:rPr lang="en-US" sz="9000" dirty="0">
                <a:solidFill>
                  <a:srgbClr val="000000"/>
                </a:solidFill>
                <a:latin typeface="DM Sans Bold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DM Sans Bold"/>
              </a:rPr>
              <a:t>Aşamaları</a:t>
            </a:r>
            <a:endParaRPr lang="en-US" sz="9000" dirty="0">
              <a:solidFill>
                <a:srgbClr val="000000"/>
              </a:solidFill>
              <a:latin typeface="DM Sans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28700" y="9417439"/>
            <a:ext cx="16280880" cy="2832494"/>
            <a:chOff x="0" y="7929646"/>
            <a:chExt cx="21707840" cy="3776659"/>
          </a:xfrm>
        </p:grpSpPr>
        <p:sp>
          <p:nvSpPr>
            <p:cNvPr id="6" name="TextBox 6"/>
            <p:cNvSpPr txBox="1"/>
            <p:nvPr/>
          </p:nvSpPr>
          <p:spPr>
            <a:xfrm>
              <a:off x="0" y="7929646"/>
              <a:ext cx="21707840" cy="7381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26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955339"/>
              <a:ext cx="21707840" cy="7381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26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0968185"/>
              <a:ext cx="21707840" cy="7381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26"/>
                </a:lnSpc>
              </a:pPr>
              <a:endParaRPr/>
            </a:p>
          </p:txBody>
        </p:sp>
      </p:grpSp>
      <p:pic>
        <p:nvPicPr>
          <p:cNvPr id="14" name="Picture 13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6264A01E-587D-659E-C716-0B09CAE30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685738"/>
            <a:ext cx="12454222" cy="83331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048134" flipH="1">
            <a:off x="2014210" y="-2985758"/>
            <a:ext cx="15136400" cy="15644858"/>
          </a:xfrm>
          <a:custGeom>
            <a:avLst/>
            <a:gdLst/>
            <a:ahLst/>
            <a:cxnLst/>
            <a:rect l="l" t="t" r="r" b="b"/>
            <a:pathLst>
              <a:path w="15136400" h="15644858">
                <a:moveTo>
                  <a:pt x="15136400" y="0"/>
                </a:moveTo>
                <a:lnTo>
                  <a:pt x="0" y="0"/>
                </a:lnTo>
                <a:lnTo>
                  <a:pt x="0" y="15644858"/>
                </a:lnTo>
                <a:lnTo>
                  <a:pt x="15136400" y="15644858"/>
                </a:lnTo>
                <a:lnTo>
                  <a:pt x="151364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3" name="Freeform 3"/>
          <p:cNvSpPr/>
          <p:nvPr/>
        </p:nvSpPr>
        <p:spPr>
          <a:xfrm>
            <a:off x="2683319" y="361815"/>
            <a:ext cx="12921361" cy="8896485"/>
          </a:xfrm>
          <a:custGeom>
            <a:avLst/>
            <a:gdLst/>
            <a:ahLst/>
            <a:cxnLst/>
            <a:rect l="l" t="t" r="r" b="b"/>
            <a:pathLst>
              <a:path w="12921361" h="8896485">
                <a:moveTo>
                  <a:pt x="0" y="0"/>
                </a:moveTo>
                <a:lnTo>
                  <a:pt x="12921362" y="0"/>
                </a:lnTo>
                <a:lnTo>
                  <a:pt x="12921362" y="8896485"/>
                </a:lnTo>
                <a:lnTo>
                  <a:pt x="0" y="8896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4" name="TextBox 4"/>
          <p:cNvSpPr txBox="1"/>
          <p:nvPr/>
        </p:nvSpPr>
        <p:spPr>
          <a:xfrm>
            <a:off x="6029910" y="9474083"/>
            <a:ext cx="622818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DM Sans Bold"/>
              </a:rPr>
              <a:t>https://www.kadisicilleri.org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048134" flipH="1">
            <a:off x="2014210" y="-2985758"/>
            <a:ext cx="15136400" cy="15644858"/>
          </a:xfrm>
          <a:custGeom>
            <a:avLst/>
            <a:gdLst/>
            <a:ahLst/>
            <a:cxnLst/>
            <a:rect l="l" t="t" r="r" b="b"/>
            <a:pathLst>
              <a:path w="15136400" h="15644858">
                <a:moveTo>
                  <a:pt x="15136400" y="0"/>
                </a:moveTo>
                <a:lnTo>
                  <a:pt x="0" y="0"/>
                </a:lnTo>
                <a:lnTo>
                  <a:pt x="0" y="15644858"/>
                </a:lnTo>
                <a:lnTo>
                  <a:pt x="15136400" y="15644858"/>
                </a:lnTo>
                <a:lnTo>
                  <a:pt x="151364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3" name="Freeform 3"/>
          <p:cNvSpPr/>
          <p:nvPr/>
        </p:nvSpPr>
        <p:spPr>
          <a:xfrm>
            <a:off x="2322192" y="828363"/>
            <a:ext cx="14520436" cy="8630274"/>
          </a:xfrm>
          <a:custGeom>
            <a:avLst/>
            <a:gdLst/>
            <a:ahLst/>
            <a:cxnLst/>
            <a:rect l="l" t="t" r="r" b="b"/>
            <a:pathLst>
              <a:path w="14520436" h="8630274">
                <a:moveTo>
                  <a:pt x="0" y="0"/>
                </a:moveTo>
                <a:lnTo>
                  <a:pt x="14520436" y="0"/>
                </a:lnTo>
                <a:lnTo>
                  <a:pt x="14520436" y="8630274"/>
                </a:lnTo>
                <a:lnTo>
                  <a:pt x="0" y="86302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TR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048134" flipH="1">
            <a:off x="2014210" y="-2985758"/>
            <a:ext cx="15136400" cy="15644858"/>
          </a:xfrm>
          <a:custGeom>
            <a:avLst/>
            <a:gdLst/>
            <a:ahLst/>
            <a:cxnLst/>
            <a:rect l="l" t="t" r="r" b="b"/>
            <a:pathLst>
              <a:path w="15136400" h="15644858">
                <a:moveTo>
                  <a:pt x="15136400" y="0"/>
                </a:moveTo>
                <a:lnTo>
                  <a:pt x="0" y="0"/>
                </a:lnTo>
                <a:lnTo>
                  <a:pt x="0" y="15644858"/>
                </a:lnTo>
                <a:lnTo>
                  <a:pt x="15136400" y="15644858"/>
                </a:lnTo>
                <a:lnTo>
                  <a:pt x="151364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3" name="Freeform 3"/>
          <p:cNvSpPr/>
          <p:nvPr/>
        </p:nvSpPr>
        <p:spPr>
          <a:xfrm>
            <a:off x="1291462" y="136319"/>
            <a:ext cx="14009269" cy="8052499"/>
          </a:xfrm>
          <a:custGeom>
            <a:avLst/>
            <a:gdLst/>
            <a:ahLst/>
            <a:cxnLst/>
            <a:rect l="l" t="t" r="r" b="b"/>
            <a:pathLst>
              <a:path w="14009269" h="8052499">
                <a:moveTo>
                  <a:pt x="0" y="0"/>
                </a:moveTo>
                <a:lnTo>
                  <a:pt x="14009269" y="0"/>
                </a:lnTo>
                <a:lnTo>
                  <a:pt x="14009269" y="8052499"/>
                </a:lnTo>
                <a:lnTo>
                  <a:pt x="0" y="80524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2" r="-2095" b="-18511"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4" name="Freeform 4"/>
          <p:cNvSpPr/>
          <p:nvPr/>
        </p:nvSpPr>
        <p:spPr>
          <a:xfrm>
            <a:off x="1291462" y="8188818"/>
            <a:ext cx="14009269" cy="2138964"/>
          </a:xfrm>
          <a:custGeom>
            <a:avLst/>
            <a:gdLst/>
            <a:ahLst/>
            <a:cxnLst/>
            <a:rect l="l" t="t" r="r" b="b"/>
            <a:pathLst>
              <a:path w="14009269" h="2138964">
                <a:moveTo>
                  <a:pt x="0" y="0"/>
                </a:moveTo>
                <a:lnTo>
                  <a:pt x="14009269" y="0"/>
                </a:lnTo>
                <a:lnTo>
                  <a:pt x="14009269" y="2138964"/>
                </a:lnTo>
                <a:lnTo>
                  <a:pt x="0" y="21389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752" r="-1921" b="-2752"/>
            </a:stretch>
          </a:blipFill>
        </p:spPr>
        <p:txBody>
          <a:bodyPr/>
          <a:lstStyle/>
          <a:p>
            <a:endParaRPr lang="en-T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2000" y="2673390"/>
            <a:ext cx="16230600" cy="6228493"/>
          </a:xfrm>
          <a:custGeom>
            <a:avLst/>
            <a:gdLst/>
            <a:ahLst/>
            <a:cxnLst/>
            <a:rect l="l" t="t" r="r" b="b"/>
            <a:pathLst>
              <a:path w="16230600" h="6228493">
                <a:moveTo>
                  <a:pt x="0" y="0"/>
                </a:moveTo>
                <a:lnTo>
                  <a:pt x="16230600" y="0"/>
                </a:lnTo>
                <a:lnTo>
                  <a:pt x="16230600" y="6228493"/>
                </a:lnTo>
                <a:lnTo>
                  <a:pt x="0" y="6228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3" name="AutoShape 3"/>
          <p:cNvSpPr/>
          <p:nvPr/>
        </p:nvSpPr>
        <p:spPr>
          <a:xfrm rot="-5400000">
            <a:off x="3068065" y="5138738"/>
            <a:ext cx="759076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TR"/>
          </a:p>
        </p:txBody>
      </p:sp>
      <p:sp>
        <p:nvSpPr>
          <p:cNvPr id="4" name="TextBox 4"/>
          <p:cNvSpPr txBox="1"/>
          <p:nvPr/>
        </p:nvSpPr>
        <p:spPr>
          <a:xfrm>
            <a:off x="1478578" y="4536035"/>
            <a:ext cx="450843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DM Sans Bold"/>
              </a:rPr>
              <a:t>OpenAI Api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83190" y="1821839"/>
            <a:ext cx="927611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DM Sans Bold"/>
              </a:rPr>
              <a:t>API (Application Programming Interface) Uygulama Programlama Arayüzü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987455" y="3223498"/>
            <a:ext cx="10721723" cy="5899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tr-TR" sz="3000" noProof="0" dirty="0">
                <a:solidFill>
                  <a:srgbClr val="000000"/>
                </a:solidFill>
                <a:latin typeface="DM Sans"/>
              </a:rPr>
              <a:t>Yazılım uygulamalarının birbirleriyle iletişim kurmasını sağlayan bir arayüzdür.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tr-TR" sz="3000" noProof="0" dirty="0" err="1">
                <a:solidFill>
                  <a:srgbClr val="000000"/>
                </a:solidFill>
                <a:latin typeface="DM Sans"/>
              </a:rPr>
              <a:t>API'ler</a:t>
            </a:r>
            <a:r>
              <a:rPr lang="tr-TR" sz="3000" noProof="0" dirty="0">
                <a:solidFill>
                  <a:srgbClr val="000000"/>
                </a:solidFill>
                <a:latin typeface="DM Sans"/>
              </a:rPr>
              <a:t>, bir uygulamanın işlevlerine ve verilerine diğer uygulamalar tarafından erişilmesini ve kullanılmasını sağlar.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tr-TR" sz="3000" noProof="0" dirty="0" err="1">
                <a:solidFill>
                  <a:srgbClr val="000000"/>
                </a:solidFill>
                <a:latin typeface="DM Sans"/>
              </a:rPr>
              <a:t>OpenAI</a:t>
            </a:r>
            <a:r>
              <a:rPr lang="tr-TR" sz="3000" noProof="0" dirty="0">
                <a:solidFill>
                  <a:srgbClr val="000000"/>
                </a:solidFill>
                <a:latin typeface="DM Sans"/>
              </a:rPr>
              <a:t> </a:t>
            </a:r>
            <a:r>
              <a:rPr lang="tr-TR" sz="3000" noProof="0" dirty="0" err="1">
                <a:solidFill>
                  <a:srgbClr val="000000"/>
                </a:solidFill>
                <a:latin typeface="DM Sans"/>
              </a:rPr>
              <a:t>API'leri</a:t>
            </a:r>
            <a:r>
              <a:rPr lang="tr-TR" sz="3000" noProof="0" dirty="0">
                <a:solidFill>
                  <a:srgbClr val="000000"/>
                </a:solidFill>
                <a:latin typeface="DM Sans"/>
              </a:rPr>
              <a:t>, geliştiricilerin ve araştırmacıların </a:t>
            </a:r>
            <a:r>
              <a:rPr lang="tr-TR" sz="3000" noProof="0" dirty="0" err="1">
                <a:solidFill>
                  <a:srgbClr val="000000"/>
                </a:solidFill>
                <a:latin typeface="DM Sans"/>
              </a:rPr>
              <a:t>OpenAI</a:t>
            </a:r>
            <a:r>
              <a:rPr lang="tr-TR" sz="3000" noProof="0" dirty="0">
                <a:solidFill>
                  <a:srgbClr val="000000"/>
                </a:solidFill>
                <a:latin typeface="DM Sans"/>
              </a:rPr>
              <a:t> tarafından geliştirilen yapay zeka modellerine (örneğin, GPT-4o) erişim sağlamasına belli bir ücret karşılığı olanak tanır.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tr-TR" sz="3000" dirty="0" err="1">
                <a:solidFill>
                  <a:srgbClr val="000000"/>
                </a:solidFill>
                <a:latin typeface="DM Sans"/>
              </a:rPr>
              <a:t>OpenAI</a:t>
            </a:r>
            <a:r>
              <a:rPr lang="tr-TR" sz="3000" dirty="0">
                <a:solidFill>
                  <a:srgbClr val="000000"/>
                </a:solidFill>
                <a:latin typeface="DM Sans"/>
              </a:rPr>
              <a:t>, </a:t>
            </a:r>
            <a:r>
              <a:rPr lang="tr-TR" sz="3000" dirty="0" err="1">
                <a:solidFill>
                  <a:srgbClr val="000000"/>
                </a:solidFill>
                <a:latin typeface="DM Sans"/>
              </a:rPr>
              <a:t>Research</a:t>
            </a:r>
            <a:r>
              <a:rPr lang="tr-TR" sz="3000" dirty="0">
                <a:solidFill>
                  <a:srgbClr val="000000"/>
                </a:solidFill>
                <a:latin typeface="DM Sans"/>
              </a:rPr>
              <a:t> Access Program</a:t>
            </a:r>
            <a:endParaRPr lang="tr-TR" sz="3000" noProof="0" dirty="0">
              <a:solidFill>
                <a:srgbClr val="000000"/>
              </a:solidFill>
              <a:latin typeface="DM Sans"/>
            </a:endParaRPr>
          </a:p>
          <a:p>
            <a:pPr algn="l">
              <a:lnSpc>
                <a:spcPts val="4200"/>
              </a:lnSpc>
            </a:pPr>
            <a:endParaRPr lang="tr-TR" sz="3000" noProof="0" dirty="0">
              <a:solidFill>
                <a:srgbClr val="000000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780159">
            <a:off x="3570387" y="-1491388"/>
            <a:ext cx="15529570" cy="15335451"/>
          </a:xfrm>
          <a:custGeom>
            <a:avLst/>
            <a:gdLst/>
            <a:ahLst/>
            <a:cxnLst/>
            <a:rect l="l" t="t" r="r" b="b"/>
            <a:pathLst>
              <a:path w="15529570" h="15335451">
                <a:moveTo>
                  <a:pt x="0" y="0"/>
                </a:moveTo>
                <a:lnTo>
                  <a:pt x="15529570" y="0"/>
                </a:lnTo>
                <a:lnTo>
                  <a:pt x="15529570" y="15335451"/>
                </a:lnTo>
                <a:lnTo>
                  <a:pt x="0" y="153354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TR"/>
          </a:p>
        </p:txBody>
      </p:sp>
      <p:grpSp>
        <p:nvGrpSpPr>
          <p:cNvPr id="3" name="Group 3"/>
          <p:cNvGrpSpPr/>
          <p:nvPr/>
        </p:nvGrpSpPr>
        <p:grpSpPr>
          <a:xfrm>
            <a:off x="1028700" y="2341433"/>
            <a:ext cx="15327734" cy="2224080"/>
            <a:chOff x="0" y="0"/>
            <a:chExt cx="20436979" cy="2965440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2839028" cy="183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800"/>
                </a:lnSpc>
                <a:spcBef>
                  <a:spcPct val="0"/>
                </a:spcBef>
              </a:pPr>
              <a:r>
                <a:rPr lang="en-US" sz="9000">
                  <a:solidFill>
                    <a:srgbClr val="000000"/>
                  </a:solidFill>
                  <a:latin typeface="DM Sans Bold"/>
                </a:rPr>
                <a:t>Soru ve Cevaplar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2" y="2952740"/>
              <a:ext cx="20436975" cy="635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TR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77709" y="7690621"/>
            <a:ext cx="7532582" cy="1729449"/>
            <a:chOff x="0" y="0"/>
            <a:chExt cx="10043443" cy="2305932"/>
          </a:xfrm>
        </p:grpSpPr>
        <p:sp>
          <p:nvSpPr>
            <p:cNvPr id="7" name="TextBox 7"/>
            <p:cNvSpPr txBox="1"/>
            <p:nvPr/>
          </p:nvSpPr>
          <p:spPr>
            <a:xfrm>
              <a:off x="0" y="834423"/>
              <a:ext cx="10043443" cy="14715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32"/>
                </a:lnSpc>
              </a:pPr>
              <a:r>
                <a:rPr lang="en-US" sz="3237">
                  <a:solidFill>
                    <a:srgbClr val="000000"/>
                  </a:solidFill>
                  <a:latin typeface="DM Sans"/>
                </a:rPr>
                <a:t>ayy236@nyu.edu</a:t>
              </a:r>
            </a:p>
            <a:p>
              <a:pPr algn="ctr">
                <a:lnSpc>
                  <a:spcPts val="4532"/>
                </a:lnSpc>
              </a:pPr>
              <a:r>
                <a:rPr lang="en-US" sz="3237">
                  <a:solidFill>
                    <a:srgbClr val="000000"/>
                  </a:solidFill>
                  <a:latin typeface="DM Sans"/>
                </a:rPr>
                <a:t>https://github.com/yuksekyusuf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0043443" cy="731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72"/>
                </a:lnSpc>
              </a:pPr>
              <a:r>
                <a:rPr lang="en-US" sz="3337">
                  <a:solidFill>
                    <a:srgbClr val="000000"/>
                  </a:solidFill>
                  <a:latin typeface="DM Sans Bold"/>
                </a:rPr>
                <a:t>İletişim ve proje veri tabanı için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274067" y="5143500"/>
            <a:ext cx="3739867" cy="1483071"/>
            <a:chOff x="0" y="0"/>
            <a:chExt cx="4986489" cy="197742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032121"/>
              <a:ext cx="4986489" cy="9453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72"/>
                </a:lnSpc>
              </a:pPr>
              <a:endParaRPr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85725"/>
              <a:ext cx="4986489" cy="9768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12"/>
                </a:lnSpc>
              </a:pPr>
              <a:r>
                <a:rPr lang="en-US" sz="4437">
                  <a:solidFill>
                    <a:srgbClr val="000000"/>
                  </a:solidFill>
                  <a:latin typeface="DM Sans Bold"/>
                </a:rPr>
                <a:t>Teşekkürler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225</Words>
  <Application>Microsoft Macintosh PowerPoint</Application>
  <PresentationFormat>Custom</PresentationFormat>
  <Paragraphs>31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DM Sans Bold</vt:lpstr>
      <vt:lpstr>Arial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Marmara Üniversitesi Sunum - 10 Haziran</dc:title>
  <cp:lastModifiedBy>Ahmet Yusuf Yuksek</cp:lastModifiedBy>
  <cp:revision>3</cp:revision>
  <dcterms:created xsi:type="dcterms:W3CDTF">2006-08-16T00:00:00Z</dcterms:created>
  <dcterms:modified xsi:type="dcterms:W3CDTF">2025-10-09T22:23:11Z</dcterms:modified>
  <dc:identifier>DAGHwbl22FE</dc:identifier>
</cp:coreProperties>
</file>